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9144000" cy="5143500"/>
  <p:notesSz cx="5143500" cy="9144000"/>
  <p:embeddedFontLst>
    <p:embeddedFont>
      <p:font typeface="Varela"/>
      <p:regular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Varela-regular.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0-1.png"/><Relationship Id="rId2" Type="http://schemas.openxmlformats.org/officeDocument/2006/relationships/image" Target="../media/image-10-2.sv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sv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sv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svg"/><Relationship Id="rId8" Type="http://schemas.openxmlformats.org/officeDocument/2006/relationships/slideLayout" Target="../slideLayouts/slideLayout1.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svg"/><Relationship Id="rId8" Type="http://schemas.openxmlformats.org/officeDocument/2006/relationships/slideLayout" Target="../slideLayouts/slideLayout1.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svg"/><Relationship Id="rId8" Type="http://schemas.openxmlformats.org/officeDocument/2006/relationships/slideLayout" Target="../slideLayouts/slideLayout1.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18-1.png"/><Relationship Id="rId2" Type="http://schemas.openxmlformats.org/officeDocument/2006/relationships/image" Target="../media/image-18-2.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2f9dfbd0-5de3-4734-96b7-835418c33887&amp;utm_term=PDF-PPTX-lastslide&amp;ad_group=last_slide"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3-1.png"/><Relationship Id="rId2" Type="http://schemas.openxmlformats.org/officeDocument/2006/relationships/image" Target="../media/image-3-2.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4-1.png"/><Relationship Id="rId2" Type="http://schemas.openxmlformats.org/officeDocument/2006/relationships/image" Target="../media/image-4-2.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5-1.png"/><Relationship Id="rId2" Type="http://schemas.openxmlformats.org/officeDocument/2006/relationships/image" Target="../media/image-5-2.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7-1.png"/><Relationship Id="rId2" Type="http://schemas.openxmlformats.org/officeDocument/2006/relationships/image" Target="../media/image-7-2.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2f9dfbd0-5de3-4734-96b7-835418c33887&amp;utm_term=PDF-PPTX-lastslide&amp;ad_group=last_slide"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63c319a-cc22-4952-a343-82a987045dbe?pitch-bytes=1740121&amp;pitch-content-type=image%2Fjpeg">    </p:cNvPr>
          <p:cNvPicPr>
            <a:picLocks noChangeAspect="1"/>
          </p:cNvPicPr>
          <p:nvPr/>
        </p:nvPicPr>
        <p:blipFill>
          <a:blip r:embed="rId1">
            <a:alphaModFix amt="0"/>
          </a:blip>
          <a:srcRect l="0" r="0" t="0" b="0"/>
          <a:stretch/>
        </p:blipFill>
        <p:spPr>
          <a:xfrm>
            <a:off x="0" y="0"/>
            <a:ext cx="9144000" cy="5143500"/>
          </a:xfrm>
          <a:prstGeom prst="rect">
            <a:avLst/>
          </a:prstGeom>
        </p:spPr>
      </p:pic>
      <p:sp>
        <p:nvSpPr>
          <p:cNvPr id="4" name="Text 0"/>
          <p:cNvSpPr/>
          <p:nvPr/>
        </p:nvSpPr>
        <p:spPr>
          <a:xfrm>
            <a:off x="476000" y="471760"/>
            <a:ext cx="8229600" cy="1257300"/>
          </a:xfrm>
          <a:prstGeom prst="rect">
            <a:avLst/>
          </a:prstGeom>
          <a:noFill/>
          <a:ln/>
        </p:spPr>
        <p:txBody>
          <a:bodyPr wrap="square" lIns="0" tIns="0" rIns="0" bIns="0" rtlCol="0" anchor="ctr"/>
          <a:lstStyle/>
          <a:p>
            <a:pPr algn="ctr">
              <a:lnSpc>
                <a:spcPts val="4950"/>
              </a:lnSpc>
            </a:pPr>
            <a:r>
              <a:rPr lang="en-US" sz="3000" b="0" spc="360" kern="0" dirty="0">
                <a:solidFill>
                  <a:srgbClr val="111111"/>
                </a:solidFill>
                <a:latin typeface="Varela" pitchFamily="34" charset="0"/>
                <a:ea typeface="Varela" pitchFamily="34" charset="-122"/>
                <a:cs typeface="Varela" pitchFamily="34" charset="-120"/>
              </a:rPr>
              <a:t>PRESENTATION </a:t>
            </a:r>
            <a:endParaRPr lang="en-US" sz="4500" dirty="0"/>
          </a:p>
          <a:p>
            <a:pPr algn="ctr">
              <a:lnSpc>
                <a:spcPts val="4950"/>
              </a:lnSpc>
            </a:pPr>
            <a:r>
              <a:rPr lang="en-US" sz="3000" b="0" spc="360" kern="0" dirty="0">
                <a:solidFill>
                  <a:srgbClr val="111111"/>
                </a:solidFill>
                <a:latin typeface="Varela" pitchFamily="34" charset="0"/>
                <a:ea typeface="Varela" pitchFamily="34" charset="-122"/>
                <a:cs typeface="Varela" pitchFamily="34" charset="-120"/>
              </a:rPr>
              <a:t>DE PROJET DE STAGE</a:t>
            </a:r>
            <a:endParaRPr lang="en-US" sz="4500" dirty="0"/>
          </a:p>
        </p:txBody>
      </p:sp>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567" y="332493"/>
            <a:ext cx="45720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Programme de formation :</a:t>
            </a:r>
            <a:endParaRPr lang="en-US" sz="2625" dirty="0"/>
          </a:p>
        </p:txBody>
      </p:sp>
      <p:sp>
        <p:nvSpPr>
          <p:cNvPr id="4" name="Text 1"/>
          <p:cNvSpPr/>
          <p:nvPr/>
        </p:nvSpPr>
        <p:spPr>
          <a:xfrm>
            <a:off x="1885974" y="942979"/>
            <a:ext cx="18288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Soft-skills​</a:t>
            </a:r>
            <a:endParaRPr lang="en-US" sz="2400" dirty="0"/>
          </a:p>
        </p:txBody>
      </p:sp>
      <p:sp>
        <p:nvSpPr>
          <p:cNvPr id="5" name="Text 2"/>
          <p:cNvSpPr/>
          <p:nvPr/>
        </p:nvSpPr>
        <p:spPr>
          <a:xfrm>
            <a:off x="1090745" y="1684008"/>
            <a:ext cx="4572000" cy="1234306"/>
          </a:xfrm>
          <a:prstGeom prst="rect">
            <a:avLst/>
          </a:prstGeom>
          <a:noFill/>
          <a:ln/>
        </p:spPr>
        <p:txBody>
          <a:bodyPr wrap="square" lIns="0" tIns="0" rIns="0" bIns="0" rtlCol="0" anchor="t"/>
          <a:lstStyle/>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Communication professionnelle</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Gestion de projets</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Développement personnel</a:t>
            </a:r>
            <a:endParaRPr lang="en-US" sz="18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0176" y="260200"/>
            <a:ext cx="45720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Les Diagramme</a:t>
            </a:r>
            <a:endParaRPr lang="en-US" sz="2625" dirty="0"/>
          </a:p>
        </p:txBody>
      </p:sp>
      <p:sp>
        <p:nvSpPr>
          <p:cNvPr id="4" name="Text 1"/>
          <p:cNvSpPr/>
          <p:nvPr/>
        </p:nvSpPr>
        <p:spPr>
          <a:xfrm>
            <a:off x="1813680" y="822490"/>
            <a:ext cx="36576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Diagramme de Gant</a:t>
            </a:r>
            <a:endParaRPr lang="en-US" sz="2400" dirty="0"/>
          </a:p>
        </p:txBody>
      </p:sp>
      <p:pic>
        <p:nvPicPr>
          <p:cNvPr id="5" name="Image 0" descr="https://pitch-assets-ccb95893-de3f-4266-973c-20049231b248.s3.eu-west-1.amazonaws.com/8e4541b2-715e-4c75-b71c-c46e43d1cf33?pitch-bytes=47996&amp;pitch-content-type=image%2Fpng">    </p:cNvPr>
          <p:cNvPicPr>
            <a:picLocks noChangeAspect="1"/>
          </p:cNvPicPr>
          <p:nvPr/>
        </p:nvPicPr>
        <p:blipFill>
          <a:blip r:embed="rId1"/>
          <a:srcRect l="0" r="0" t="0" b="0"/>
          <a:stretch/>
        </p:blipFill>
        <p:spPr>
          <a:xfrm>
            <a:off x="235744" y="1447873"/>
            <a:ext cx="8671574" cy="2977283"/>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0176" y="260200"/>
            <a:ext cx="45720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Les Diagramme</a:t>
            </a:r>
            <a:endParaRPr lang="en-US" sz="2625" dirty="0"/>
          </a:p>
        </p:txBody>
      </p:sp>
      <p:sp>
        <p:nvSpPr>
          <p:cNvPr id="4" name="Text 1"/>
          <p:cNvSpPr/>
          <p:nvPr/>
        </p:nvSpPr>
        <p:spPr>
          <a:xfrm>
            <a:off x="1813680" y="822490"/>
            <a:ext cx="27432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Diagramme de Pert</a:t>
            </a:r>
            <a:endParaRPr lang="en-US" sz="2400" dirty="0"/>
          </a:p>
        </p:txBody>
      </p:sp>
      <p:pic>
        <p:nvPicPr>
          <p:cNvPr id="5" name="Image 0" descr="https://pitch-assets-ccb95893-de3f-4266-973c-20049231b248.s3.eu-west-1.amazonaws.com/9bb66477-5cb2-46b2-a51f-6c25564b2ceb?pitch-bytes=8262&amp;pitch-content-type=image%2Fpng">    </p:cNvPr>
          <p:cNvPicPr>
            <a:picLocks noChangeAspect="1"/>
          </p:cNvPicPr>
          <p:nvPr/>
        </p:nvPicPr>
        <p:blipFill>
          <a:blip r:embed="rId1"/>
          <a:srcRect l="0" r="0" t="0" b="0"/>
          <a:stretch/>
        </p:blipFill>
        <p:spPr>
          <a:xfrm>
            <a:off x="162265" y="1295581"/>
            <a:ext cx="8506306" cy="3201679"/>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0176" y="260200"/>
            <a:ext cx="45720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Les outils utilisés</a:t>
            </a:r>
            <a:endParaRPr lang="en-US" sz="2625" dirty="0"/>
          </a:p>
        </p:txBody>
      </p:sp>
      <p:sp>
        <p:nvSpPr>
          <p:cNvPr id="4" name="Text 1"/>
          <p:cNvSpPr/>
          <p:nvPr/>
        </p:nvSpPr>
        <p:spPr>
          <a:xfrm>
            <a:off x="632886" y="882735"/>
            <a:ext cx="7315200" cy="1188541"/>
          </a:xfrm>
          <a:prstGeom prst="rect">
            <a:avLst/>
          </a:prstGeom>
          <a:noFill/>
          <a:ln/>
        </p:spPr>
        <p:txBody>
          <a:bodyPr wrap="square" lIns="0" tIns="0" rIns="0" bIns="0" rtlCol="0" anchor="t"/>
          <a:lstStyle/>
          <a:p>
            <a:pPr algn="l">
              <a:lnSpc>
                <a:spcPts val="2340"/>
              </a:lnSpc>
            </a:pPr>
            <a:r>
              <a:rPr lang="en-US" sz="1800" b="0" spc="-24" kern="0" dirty="0">
                <a:solidFill>
                  <a:srgbClr val="666666"/>
                </a:solidFill>
                <a:latin typeface="Varela" pitchFamily="34" charset="0"/>
                <a:ea typeface="Varela" pitchFamily="34" charset="-122"/>
                <a:cs typeface="Varela" pitchFamily="34" charset="-120"/>
              </a:rPr>
              <a:t>React.js : est une bibliothèque JavaScript open-source très répandue pour le développement d'interfaces utilisateur interactives et réactives.</a:t>
            </a:r>
            <a:endParaRPr lang="en-US" sz="1800" dirty="0"/>
          </a:p>
          <a:p>
            <a:pPr algn="l">
              <a:lnSpc>
                <a:spcPts val="2340"/>
              </a:lnSpc>
            </a:pPr>
            <a:endParaRPr lang="en-US" sz="1800" dirty="0"/>
          </a:p>
        </p:txBody>
      </p:sp>
      <p:sp>
        <p:nvSpPr>
          <p:cNvPr id="5" name="Text 2"/>
          <p:cNvSpPr/>
          <p:nvPr/>
        </p:nvSpPr>
        <p:spPr>
          <a:xfrm>
            <a:off x="630033" y="2072724"/>
            <a:ext cx="7315200" cy="1485677"/>
          </a:xfrm>
          <a:prstGeom prst="rect">
            <a:avLst/>
          </a:prstGeom>
          <a:noFill/>
          <a:ln/>
        </p:spPr>
        <p:txBody>
          <a:bodyPr wrap="square" lIns="0" tIns="0" rIns="0" bIns="0" rtlCol="0" anchor="t"/>
          <a:lstStyle/>
          <a:p>
            <a:pPr algn="l">
              <a:lnSpc>
                <a:spcPts val="2340"/>
              </a:lnSpc>
            </a:pPr>
            <a:r>
              <a:rPr lang="en-US" sz="1800" b="0" spc="-24" kern="0" dirty="0">
                <a:solidFill>
                  <a:srgbClr val="666666"/>
                </a:solidFill>
                <a:latin typeface="Varela" pitchFamily="34" charset="0"/>
                <a:ea typeface="Varela" pitchFamily="34" charset="-122"/>
                <a:cs typeface="Varela" pitchFamily="34" charset="-120"/>
              </a:rPr>
              <a:t>HTML (HyperText Markup Language) : est le langage de balisage de base utilisé pour créer la structure de contenu des pages web.</a:t>
            </a:r>
            <a:endParaRPr lang="en-US" sz="1800" dirty="0"/>
          </a:p>
          <a:p>
            <a:pPr algn="l">
              <a:lnSpc>
                <a:spcPts val="2340"/>
              </a:lnSpc>
            </a:pPr>
            <a:endParaRPr lang="en-US" sz="1800" dirty="0"/>
          </a:p>
          <a:p>
            <a:pPr algn="l">
              <a:lnSpc>
                <a:spcPts val="2340"/>
              </a:lnSpc>
            </a:pPr>
            <a:endParaRPr lang="en-US" sz="1800" dirty="0"/>
          </a:p>
        </p:txBody>
      </p:sp>
      <p:sp>
        <p:nvSpPr>
          <p:cNvPr id="6" name="Text 3"/>
          <p:cNvSpPr/>
          <p:nvPr/>
        </p:nvSpPr>
        <p:spPr>
          <a:xfrm>
            <a:off x="627179" y="3612132"/>
            <a:ext cx="7315200" cy="1188542"/>
          </a:xfrm>
          <a:prstGeom prst="rect">
            <a:avLst/>
          </a:prstGeom>
          <a:noFill/>
          <a:ln/>
        </p:spPr>
        <p:txBody>
          <a:bodyPr wrap="square" lIns="0" tIns="0" rIns="0" bIns="0" rtlCol="0" anchor="t"/>
          <a:lstStyle/>
          <a:p>
            <a:pPr algn="l">
              <a:lnSpc>
                <a:spcPts val="2340"/>
              </a:lnSpc>
            </a:pPr>
            <a:r>
              <a:rPr lang="en-US" sz="1800" b="0" spc="-24" kern="0" dirty="0">
                <a:solidFill>
                  <a:srgbClr val="666666"/>
                </a:solidFill>
                <a:latin typeface="Varela" pitchFamily="34" charset="0"/>
                <a:ea typeface="Varela" pitchFamily="34" charset="-122"/>
                <a:cs typeface="Varela" pitchFamily="34" charset="-120"/>
              </a:rPr>
              <a:t>CSS (Cascading Style Sheets) : est utilisé pour définir la présentation visuelle des pages web, y compris la mise en forme et le style.</a:t>
            </a:r>
            <a:endParaRPr lang="en-US" sz="1800" dirty="0"/>
          </a:p>
          <a:p>
            <a:pPr algn="l">
              <a:lnSpc>
                <a:spcPts val="2340"/>
              </a:lnSpc>
            </a:pPr>
            <a:endParaRPr lang="en-US" sz="1800" dirty="0"/>
          </a:p>
        </p:txBody>
      </p:sp>
      <p:pic>
        <p:nvPicPr>
          <p:cNvPr id="7" name="Image 0" descr="https://pitch-assets-ccb95893-de3f-4266-973c-20049231b248.s3.eu-west-1.amazonaws.com/5e4950b6-ac58-41fe-ab08-986d3ede0cf1?pitch-bytes=37142&amp;pitch-content-type=image%2Fpng">    </p:cNvPr>
          <p:cNvPicPr>
            <a:picLocks noChangeAspect="1"/>
          </p:cNvPicPr>
          <p:nvPr/>
        </p:nvPicPr>
        <p:blipFill>
          <a:blip r:embed="rId1"/>
          <a:srcRect l="0" r="0" t="0" b="0"/>
          <a:stretch/>
        </p:blipFill>
        <p:spPr>
          <a:xfrm rot="20700000">
            <a:off x="7433849" y="403687"/>
            <a:ext cx="1301485" cy="1301485"/>
          </a:xfrm>
          <a:prstGeom prst="rect">
            <a:avLst/>
          </a:prstGeom>
        </p:spPr>
      </p:pic>
      <p:pic>
        <p:nvPicPr>
          <p:cNvPr id="8" name="Image 1" descr="https://pitch-assets-ccb95893-de3f-4266-973c-20049231b248.s3.eu-west-1.amazonaws.com/9e6f7d7c-37dd-4ad1-8714-acb8e2ea4fe4?pitch-bytes=6958&amp;pitch-content-type=image%2Fpng">    </p:cNvPr>
          <p:cNvPicPr>
            <a:picLocks noChangeAspect="1"/>
          </p:cNvPicPr>
          <p:nvPr/>
        </p:nvPicPr>
        <p:blipFill>
          <a:blip r:embed="rId2"/>
          <a:srcRect l="0" r="0" t="0" b="0"/>
          <a:stretch/>
        </p:blipFill>
        <p:spPr>
          <a:xfrm>
            <a:off x="7603786" y="2073202"/>
            <a:ext cx="960948" cy="960948"/>
          </a:xfrm>
          <a:prstGeom prst="rect">
            <a:avLst/>
          </a:prstGeom>
        </p:spPr>
      </p:pic>
      <p:pic>
        <p:nvPicPr>
          <p:cNvPr id="9" name="Image 2" descr="https://pitch-assets-ccb95893-de3f-4266-973c-20049231b248.s3.eu-west-1.amazonaws.com/c3052055-1b8c-4339-b1bf-e0c8defd8a06?pitch-bytes=21288&amp;pitch-content-type=image%2Fpng">    </p:cNvPr>
          <p:cNvPicPr>
            <a:picLocks noChangeAspect="1"/>
          </p:cNvPicPr>
          <p:nvPr/>
        </p:nvPicPr>
        <p:blipFill>
          <a:blip r:embed="rId3"/>
          <a:srcRect l="0" r="0" t="0" b="0"/>
          <a:stretch/>
        </p:blipFill>
        <p:spPr>
          <a:xfrm>
            <a:off x="7411003" y="3410632"/>
            <a:ext cx="1262171" cy="1262171"/>
          </a:xfrm>
          <a:prstGeom prst="rect">
            <a:avLst/>
          </a:prstGeom>
        </p:spPr>
      </p:pic>
      <p:pic>
        <p:nvPicPr>
          <p:cNvPr id="10"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0176" y="260200"/>
            <a:ext cx="45720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Les outils utilisés</a:t>
            </a:r>
            <a:endParaRPr lang="en-US" sz="2625" dirty="0"/>
          </a:p>
        </p:txBody>
      </p:sp>
      <p:sp>
        <p:nvSpPr>
          <p:cNvPr id="4" name="Text 1"/>
          <p:cNvSpPr/>
          <p:nvPr/>
        </p:nvSpPr>
        <p:spPr>
          <a:xfrm>
            <a:off x="632886" y="979126"/>
            <a:ext cx="7315200" cy="1485677"/>
          </a:xfrm>
          <a:prstGeom prst="rect">
            <a:avLst/>
          </a:prstGeom>
          <a:noFill/>
          <a:ln/>
        </p:spPr>
        <p:txBody>
          <a:bodyPr wrap="square" lIns="0" tIns="0" rIns="0" bIns="0" rtlCol="0" anchor="t"/>
          <a:lstStyle/>
          <a:p>
            <a:pPr algn="l">
              <a:lnSpc>
                <a:spcPts val="2340"/>
              </a:lnSpc>
            </a:pPr>
            <a:r>
              <a:rPr lang="en-US" sz="1800" b="0" spc="-24" kern="0" dirty="0">
                <a:solidFill>
                  <a:srgbClr val="666666"/>
                </a:solidFill>
                <a:latin typeface="Varela" pitchFamily="34" charset="0"/>
                <a:ea typeface="Varela" pitchFamily="34" charset="-122"/>
                <a:cs typeface="Varela" pitchFamily="34" charset="-120"/>
              </a:rPr>
              <a:t>Firebase Auth : est un service d'authentification de Firebase qui permet d'ajouter des fonctionnalités d'authentification à votre application, permettant aux utilisateurs de s'identifier de manière sécurisée.</a:t>
            </a:r>
            <a:endParaRPr lang="en-US" sz="1800" dirty="0"/>
          </a:p>
          <a:p>
            <a:pPr algn="l">
              <a:lnSpc>
                <a:spcPts val="2340"/>
              </a:lnSpc>
            </a:pPr>
            <a:endParaRPr lang="en-US" sz="1800" dirty="0"/>
          </a:p>
        </p:txBody>
      </p:sp>
      <p:sp>
        <p:nvSpPr>
          <p:cNvPr id="5" name="Text 2"/>
          <p:cNvSpPr/>
          <p:nvPr/>
        </p:nvSpPr>
        <p:spPr>
          <a:xfrm>
            <a:off x="630033" y="2795659"/>
            <a:ext cx="7315200" cy="1485677"/>
          </a:xfrm>
          <a:prstGeom prst="rect">
            <a:avLst/>
          </a:prstGeom>
          <a:noFill/>
          <a:ln/>
        </p:spPr>
        <p:txBody>
          <a:bodyPr wrap="square" lIns="0" tIns="0" rIns="0" bIns="0" rtlCol="0" anchor="t"/>
          <a:lstStyle/>
          <a:p>
            <a:pPr algn="l">
              <a:lnSpc>
                <a:spcPts val="2340"/>
              </a:lnSpc>
            </a:pPr>
            <a:r>
              <a:rPr lang="en-US" sz="1800" b="0" spc="-24" kern="0" dirty="0">
                <a:solidFill>
                  <a:srgbClr val="666666"/>
                </a:solidFill>
                <a:latin typeface="Varela" pitchFamily="34" charset="0"/>
                <a:ea typeface="Varela" pitchFamily="34" charset="-122"/>
                <a:cs typeface="Varela" pitchFamily="34" charset="-120"/>
              </a:rPr>
              <a:t>Firebase Database : est une base de données NoSQL en temps réel de Firebase qui facilite le stockage et la synchronisation des données en temps réel sur diverses plates-formes.</a:t>
            </a:r>
            <a:endParaRPr lang="en-US" sz="1800" dirty="0"/>
          </a:p>
          <a:p>
            <a:pPr algn="l">
              <a:lnSpc>
                <a:spcPts val="2340"/>
              </a:lnSpc>
            </a:pPr>
            <a:endParaRPr lang="en-US" sz="1800" dirty="0"/>
          </a:p>
          <a:p>
            <a:pPr algn="l">
              <a:lnSpc>
                <a:spcPts val="2340"/>
              </a:lnSpc>
            </a:pPr>
            <a:endParaRPr lang="en-US" sz="1800" dirty="0"/>
          </a:p>
        </p:txBody>
      </p:sp>
      <p:pic>
        <p:nvPicPr>
          <p:cNvPr id="6" name="Image 0" descr="https://pitch-assets-ccb95893-de3f-4266-973c-20049231b248.s3.eu-west-1.amazonaws.com/3cc7da62-26f1-4958-b286-aac493d4dd29?pitch-bytes=48720&amp;pitch-content-type=image%2Fpng">    </p:cNvPr>
          <p:cNvPicPr>
            <a:picLocks noChangeAspect="1"/>
          </p:cNvPicPr>
          <p:nvPr/>
        </p:nvPicPr>
        <p:blipFill>
          <a:blip r:embed="rId1"/>
          <a:srcRect l="0" r="0" t="0" b="0"/>
          <a:stretch/>
        </p:blipFill>
        <p:spPr>
          <a:xfrm rot="1800000">
            <a:off x="6773741" y="320625"/>
            <a:ext cx="2306732" cy="1047491"/>
          </a:xfrm>
          <a:prstGeom prst="rect">
            <a:avLst/>
          </a:prstGeom>
        </p:spPr>
      </p:pic>
      <p:pic>
        <p:nvPicPr>
          <p:cNvPr id="7" name="Image 1" descr="https://pitch-assets-ccb95893-de3f-4266-973c-20049231b248.s3.eu-west-1.amazonaws.com/6ad5e1c2-bbcd-44fa-b795-bb807a1b51b7?pitch-bytes=47254&amp;pitch-content-type=image%2Fpng">    </p:cNvPr>
          <p:cNvPicPr>
            <a:picLocks noChangeAspect="1"/>
          </p:cNvPicPr>
          <p:nvPr/>
        </p:nvPicPr>
        <p:blipFill>
          <a:blip r:embed="rId2"/>
          <a:srcRect l="0" r="0" t="0" b="0"/>
          <a:stretch/>
        </p:blipFill>
        <p:spPr>
          <a:xfrm rot="1800000">
            <a:off x="6673840" y="2035336"/>
            <a:ext cx="2355233" cy="1069515"/>
          </a:xfrm>
          <a:prstGeom prst="rect">
            <a:avLst/>
          </a:prstGeom>
        </p:spPr>
      </p:pic>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0176" y="260200"/>
            <a:ext cx="54864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les interfaces de site web</a:t>
            </a:r>
            <a:endParaRPr lang="en-US" sz="2625" dirty="0"/>
          </a:p>
        </p:txBody>
      </p:sp>
      <p:pic>
        <p:nvPicPr>
          <p:cNvPr id="4" name="Image 0" descr="https://pitch-assets-ccb95893-de3f-4266-973c-20049231b248.s3.eu-west-1.amazonaws.com/3631aea6-6d5c-4ad3-8d6f-008abd64a82b?pitch-bytes=646349&amp;pitch-content-type=image%2Fpng">    </p:cNvPr>
          <p:cNvPicPr>
            <a:picLocks noChangeAspect="1"/>
          </p:cNvPicPr>
          <p:nvPr/>
        </p:nvPicPr>
        <p:blipFill>
          <a:blip r:embed="rId1"/>
          <a:srcRect l="0" r="0" t="0" b="0"/>
          <a:stretch/>
        </p:blipFill>
        <p:spPr>
          <a:xfrm>
            <a:off x="663575" y="806450"/>
            <a:ext cx="3657600" cy="2057400"/>
          </a:xfrm>
          <a:prstGeom prst="rect">
            <a:avLst/>
          </a:prstGeom>
        </p:spPr>
      </p:pic>
      <p:pic>
        <p:nvPicPr>
          <p:cNvPr id="5" name="Image 1" descr="https://pitch-assets-ccb95893-de3f-4266-973c-20049231b248.s3.eu-west-1.amazonaws.com/d1804799-abb3-4adf-b32c-6e54f2c5982e?pitch-bytes=713558&amp;pitch-content-type=image%2Fpng">    </p:cNvPr>
          <p:cNvPicPr>
            <a:picLocks noChangeAspect="1"/>
          </p:cNvPicPr>
          <p:nvPr/>
        </p:nvPicPr>
        <p:blipFill>
          <a:blip r:embed="rId2"/>
          <a:srcRect l="0" r="0" t="0" b="0"/>
          <a:stretch/>
        </p:blipFill>
        <p:spPr>
          <a:xfrm>
            <a:off x="4822825" y="806450"/>
            <a:ext cx="3657600" cy="2057400"/>
          </a:xfrm>
          <a:prstGeom prst="rect">
            <a:avLst/>
          </a:prstGeom>
        </p:spPr>
      </p:pic>
      <p:pic>
        <p:nvPicPr>
          <p:cNvPr id="6" name="Image 2" descr="https://pitch-assets-ccb95893-de3f-4266-973c-20049231b248.s3.eu-west-1.amazonaws.com/32249c8a-2fce-4b5a-9fdf-c10875741357?pitch-bytes=200253&amp;pitch-content-type=image%2Fpng">    </p:cNvPr>
          <p:cNvPicPr>
            <a:picLocks noChangeAspect="1"/>
          </p:cNvPicPr>
          <p:nvPr/>
        </p:nvPicPr>
        <p:blipFill>
          <a:blip r:embed="rId3"/>
          <a:srcRect l="0" r="0" t="0" b="0"/>
          <a:stretch/>
        </p:blipFill>
        <p:spPr>
          <a:xfrm>
            <a:off x="666750" y="3032125"/>
            <a:ext cx="3657600" cy="2057400"/>
          </a:xfrm>
          <a:prstGeom prst="rect">
            <a:avLst/>
          </a:prstGeom>
        </p:spPr>
      </p:pic>
      <p:pic>
        <p:nvPicPr>
          <p:cNvPr id="7" name="Image 3" descr="https://pitch-assets-ccb95893-de3f-4266-973c-20049231b248.s3.eu-west-1.amazonaws.com/52a3f102-e567-4565-bd85-bd727c2d5649?pitch-bytes=753920&amp;pitch-content-type=image%2Fpng">    </p:cNvPr>
          <p:cNvPicPr>
            <a:picLocks noChangeAspect="1"/>
          </p:cNvPicPr>
          <p:nvPr/>
        </p:nvPicPr>
        <p:blipFill>
          <a:blip r:embed="rId4"/>
          <a:srcRect l="0" r="0" t="0" b="0"/>
          <a:stretch/>
        </p:blipFill>
        <p:spPr>
          <a:xfrm>
            <a:off x="4822825" y="3035300"/>
            <a:ext cx="3657600" cy="2057400"/>
          </a:xfrm>
          <a:prstGeom prst="rect">
            <a:avLst/>
          </a:prstGeom>
        </p:spPr>
      </p:pic>
      <p:pic>
        <p:nvPicPr>
          <p:cNvPr id="8"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643e4a7-3335-4c3b-8c8d-fec6203aad41?pitch-bytes=811076&amp;pitch-content-type=image%2Fpng">    </p:cNvPr>
          <p:cNvPicPr>
            <a:picLocks noChangeAspect="1"/>
          </p:cNvPicPr>
          <p:nvPr/>
        </p:nvPicPr>
        <p:blipFill>
          <a:blip r:embed="rId1"/>
          <a:srcRect l="0" r="0" t="0" b="0"/>
          <a:stretch/>
        </p:blipFill>
        <p:spPr>
          <a:xfrm>
            <a:off x="663575" y="473075"/>
            <a:ext cx="3657600" cy="2057400"/>
          </a:xfrm>
          <a:prstGeom prst="rect">
            <a:avLst/>
          </a:prstGeom>
        </p:spPr>
      </p:pic>
      <p:pic>
        <p:nvPicPr>
          <p:cNvPr id="4" name="Image 1" descr="https://pitch-assets-ccb95893-de3f-4266-973c-20049231b248.s3.eu-west-1.amazonaws.com/28b5d092-ffb5-4324-8af6-16f00612b53d?pitch-bytes=787648&amp;pitch-content-type=image%2Fpng">    </p:cNvPr>
          <p:cNvPicPr>
            <a:picLocks noChangeAspect="1"/>
          </p:cNvPicPr>
          <p:nvPr/>
        </p:nvPicPr>
        <p:blipFill>
          <a:blip r:embed="rId2"/>
          <a:srcRect l="0" r="0" t="0" b="0"/>
          <a:stretch/>
        </p:blipFill>
        <p:spPr>
          <a:xfrm>
            <a:off x="4819650" y="476250"/>
            <a:ext cx="3657600" cy="2057400"/>
          </a:xfrm>
          <a:prstGeom prst="rect">
            <a:avLst/>
          </a:prstGeom>
        </p:spPr>
      </p:pic>
      <p:pic>
        <p:nvPicPr>
          <p:cNvPr id="5" name="Image 2" descr="https://pitch-assets-ccb95893-de3f-4266-973c-20049231b248.s3.eu-west-1.amazonaws.com/89a1ee07-3b54-4276-9fdd-9626c40baf36?pitch-bytes=536236&amp;pitch-content-type=image%2Fpng">    </p:cNvPr>
          <p:cNvPicPr>
            <a:picLocks noChangeAspect="1"/>
          </p:cNvPicPr>
          <p:nvPr/>
        </p:nvPicPr>
        <p:blipFill>
          <a:blip r:embed="rId3"/>
          <a:srcRect l="0" r="0" t="0" b="0"/>
          <a:stretch/>
        </p:blipFill>
        <p:spPr>
          <a:xfrm>
            <a:off x="663575" y="2733675"/>
            <a:ext cx="3657600" cy="2057400"/>
          </a:xfrm>
          <a:prstGeom prst="rect">
            <a:avLst/>
          </a:prstGeom>
        </p:spPr>
      </p:pic>
      <p:pic>
        <p:nvPicPr>
          <p:cNvPr id="6" name="Image 3" descr="https://pitch-assets-ccb95893-de3f-4266-973c-20049231b248.s3.eu-west-1.amazonaws.com/b5c23510-1ffa-4772-af12-6e1cc89dad45?pitch-bytes=214116&amp;pitch-content-type=image%2Fpng">    </p:cNvPr>
          <p:cNvPicPr>
            <a:picLocks noChangeAspect="1"/>
          </p:cNvPicPr>
          <p:nvPr/>
        </p:nvPicPr>
        <p:blipFill>
          <a:blip r:embed="rId4"/>
          <a:srcRect l="0" r="0" t="0" b="0"/>
          <a:stretch/>
        </p:blipFill>
        <p:spPr>
          <a:xfrm>
            <a:off x="4819650" y="2736850"/>
            <a:ext cx="3657600" cy="2057400"/>
          </a:xfrm>
          <a:prstGeom prst="rect">
            <a:avLst/>
          </a:prstGeom>
        </p:spPr>
      </p:pic>
      <p:pic>
        <p:nvPicPr>
          <p:cNvPr id="7"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8f93078-cc55-41f5-95b6-6db3b84a35a3?pitch-bytes=184631&amp;pitch-content-type=image%2Fpng">    </p:cNvPr>
          <p:cNvPicPr>
            <a:picLocks noChangeAspect="1"/>
          </p:cNvPicPr>
          <p:nvPr/>
        </p:nvPicPr>
        <p:blipFill>
          <a:blip r:embed="rId1"/>
          <a:srcRect l="0" r="0" t="0" b="0"/>
          <a:stretch/>
        </p:blipFill>
        <p:spPr>
          <a:xfrm>
            <a:off x="663575" y="473075"/>
            <a:ext cx="3657600" cy="2057400"/>
          </a:xfrm>
          <a:prstGeom prst="rect">
            <a:avLst/>
          </a:prstGeom>
        </p:spPr>
      </p:pic>
      <p:pic>
        <p:nvPicPr>
          <p:cNvPr id="4" name="Image 1" descr="https://pitch-assets-ccb95893-de3f-4266-973c-20049231b248.s3.eu-west-1.amazonaws.com/c4ce9319-a1bb-4cb3-8557-02f6187581a1?pitch-bytes=218581&amp;pitch-content-type=image%2Fpng">    </p:cNvPr>
          <p:cNvPicPr>
            <a:picLocks noChangeAspect="1"/>
          </p:cNvPicPr>
          <p:nvPr/>
        </p:nvPicPr>
        <p:blipFill>
          <a:blip r:embed="rId2"/>
          <a:srcRect l="0" r="0" t="0" b="0"/>
          <a:stretch/>
        </p:blipFill>
        <p:spPr>
          <a:xfrm>
            <a:off x="4819650" y="476250"/>
            <a:ext cx="3657600" cy="2057400"/>
          </a:xfrm>
          <a:prstGeom prst="rect">
            <a:avLst/>
          </a:prstGeom>
        </p:spPr>
      </p:pic>
      <p:pic>
        <p:nvPicPr>
          <p:cNvPr id="5" name="Image 2" descr="https://pitch-assets-ccb95893-de3f-4266-973c-20049231b248.s3.eu-west-1.amazonaws.com/a1eccacd-7488-40b4-bc19-8560742f00d8?pitch-bytes=210816&amp;pitch-content-type=image%2Fpng">    </p:cNvPr>
          <p:cNvPicPr>
            <a:picLocks noChangeAspect="1"/>
          </p:cNvPicPr>
          <p:nvPr/>
        </p:nvPicPr>
        <p:blipFill>
          <a:blip r:embed="rId3"/>
          <a:srcRect l="0" r="0" t="0" b="0"/>
          <a:stretch/>
        </p:blipFill>
        <p:spPr>
          <a:xfrm>
            <a:off x="663575" y="2606675"/>
            <a:ext cx="3657600" cy="2057400"/>
          </a:xfrm>
          <a:prstGeom prst="rect">
            <a:avLst/>
          </a:prstGeom>
        </p:spPr>
      </p:pic>
      <p:pic>
        <p:nvPicPr>
          <p:cNvPr id="6" name="Image 3" descr="https://pitch-assets-ccb95893-de3f-4266-973c-20049231b248.s3.eu-west-1.amazonaws.com/ce8b8cb8-c75f-4e9c-9f2c-d482e70d7a93?pitch-bytes=151925&amp;pitch-content-type=image%2Fpng">    </p:cNvPr>
          <p:cNvPicPr>
            <a:picLocks noChangeAspect="1"/>
          </p:cNvPicPr>
          <p:nvPr/>
        </p:nvPicPr>
        <p:blipFill>
          <a:blip r:embed="rId4"/>
          <a:srcRect l="0" r="0" t="0" b="0"/>
          <a:stretch/>
        </p:blipFill>
        <p:spPr>
          <a:xfrm>
            <a:off x="4819650" y="2609850"/>
            <a:ext cx="3657600" cy="2057400"/>
          </a:xfrm>
          <a:prstGeom prst="rect">
            <a:avLst/>
          </a:prstGeom>
        </p:spPr>
      </p:pic>
      <p:pic>
        <p:nvPicPr>
          <p:cNvPr id="7"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399" y="186241"/>
            <a:ext cx="8229600" cy="628650"/>
          </a:xfrm>
          <a:prstGeom prst="rect">
            <a:avLst/>
          </a:prstGeom>
          <a:noFill/>
          <a:ln/>
        </p:spPr>
        <p:txBody>
          <a:bodyPr wrap="square" lIns="0" tIns="0" rIns="0" bIns="0" rtlCol="0" anchor="t"/>
          <a:lstStyle/>
          <a:p>
            <a:pPr algn="ctr">
              <a:lnSpc>
                <a:spcPts val="4950"/>
              </a:lnSpc>
            </a:pPr>
            <a:r>
              <a:rPr lang="en-US" sz="4500" b="0" spc="-24" kern="0" dirty="0">
                <a:solidFill>
                  <a:srgbClr val="111111"/>
                </a:solidFill>
                <a:latin typeface="Varela" pitchFamily="34" charset="0"/>
                <a:ea typeface="Varela" pitchFamily="34" charset="-122"/>
                <a:cs typeface="Varela" pitchFamily="34" charset="-120"/>
              </a:rPr>
              <a:t>Conclusion</a:t>
            </a:r>
            <a:endParaRPr lang="en-US" sz="4500" dirty="0"/>
          </a:p>
        </p:txBody>
      </p:sp>
      <p:sp>
        <p:nvSpPr>
          <p:cNvPr id="4" name="Shape 1"/>
          <p:cNvSpPr/>
          <p:nvPr/>
        </p:nvSpPr>
        <p:spPr>
          <a:xfrm>
            <a:off x="3914375" y="2190107"/>
            <a:ext cx="1315304" cy="0"/>
          </a:xfrm>
          <a:prstGeom prst="line">
            <a:avLst/>
          </a:prstGeom>
          <a:solidFill>
            <a:srgbClr val="D2D2D2"/>
          </a:solidFill>
          <a:ln w="5292">
            <a:solidFill>
              <a:srgbClr val="D2D2D2"/>
            </a:solidFill>
            <a:prstDash val="solid"/>
            <a:headEnd type="none"/>
            <a:tailEnd type="none"/>
          </a:ln>
        </p:spPr>
      </p:sp>
      <p:sp>
        <p:nvSpPr>
          <p:cNvPr id="5" name="Text 2"/>
          <p:cNvSpPr/>
          <p:nvPr/>
        </p:nvSpPr>
        <p:spPr>
          <a:xfrm>
            <a:off x="523875" y="1295576"/>
            <a:ext cx="8229600" cy="3120256"/>
          </a:xfrm>
          <a:prstGeom prst="rect">
            <a:avLst/>
          </a:prstGeom>
          <a:noFill/>
          <a:ln/>
        </p:spPr>
        <p:txBody>
          <a:bodyPr wrap="square" lIns="0" tIns="0" rIns="0" bIns="0" rtlCol="0" anchor="t"/>
          <a:lstStyle/>
          <a:p>
            <a:pPr algn="l">
              <a:lnSpc>
                <a:spcPts val="2730"/>
              </a:lnSpc>
            </a:pPr>
            <a:r>
              <a:rPr lang="en-US" sz="2100" b="0" spc="-24" kern="0" dirty="0">
                <a:solidFill>
                  <a:srgbClr val="666666"/>
                </a:solidFill>
                <a:latin typeface="Varela" pitchFamily="34" charset="0"/>
                <a:ea typeface="Varela" pitchFamily="34" charset="-122"/>
                <a:cs typeface="Varela" pitchFamily="34" charset="-120"/>
              </a:rPr>
              <a:t>En somme, la collaboration entre JobinTech et l'ENSAM Rabat incarne notre engagement envers l'innovation technologique, la formation d'une nouvelle génération de talents, et la contribution au développement de l'écosystème technologique marocain. Cette initiative offre des opportunités uniques aux étudiants et reflète notre vision audacieuse pour l'avenir technologique du Maroc. Votre implication est au cœur de cette révolution, et nous sommes prêts à vous accompagner dans cette aventure stimulante.</a:t>
            </a:r>
            <a:endParaRPr lang="en-US" sz="21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460c841-16e2-479d-a42e-af151bd1f22b?pitch-bytes=1017276&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744" y="895099"/>
            <a:ext cx="4572000" cy="4114800"/>
          </a:xfrm>
          <a:prstGeom prst="rect">
            <a:avLst/>
          </a:prstGeom>
          <a:noFill/>
          <a:ln/>
        </p:spPr>
        <p:txBody>
          <a:bodyPr wrap="square" lIns="0" tIns="0" rIns="0" bIns="0" rtlCol="0" anchor="t"/>
          <a:lstStyle/>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Introduction</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Introducion de l ensam</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Introduction de JobInTech</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Introduction de Projet</a:t>
            </a:r>
            <a:endParaRPr lang="en-US" sz="1350" dirty="0"/>
          </a:p>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Programme de formation</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developpment front-end</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developpment back-end</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Cisco ccna v7</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Soft-skills</a:t>
            </a:r>
            <a:pPr algn="l">
              <a:lnSpc>
                <a:spcPts val="2700"/>
              </a:lnSpc>
            </a:pPr>
            <a:r>
              <a:rPr lang="en-US" sz="1400" b="0" dirty="0">
                <a:solidFill>
                  <a:srgbClr val="666666"/>
                </a:solidFill>
                <a:latin typeface="Varela" pitchFamily="34" charset="0"/>
                <a:ea typeface="Varela" pitchFamily="34" charset="-122"/>
                <a:cs typeface="Varela" pitchFamily="34" charset="-120"/>
              </a:rPr>
              <a:t>​</a:t>
            </a:r>
            <a:endParaRPr lang="en-US" sz="1350" dirty="0"/>
          </a:p>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Les Diagramme</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Diagramme de gant</a:t>
            </a:r>
            <a:endParaRPr lang="en-US" sz="1350" dirty="0"/>
          </a:p>
          <a:p>
            <a:pPr algn="l" lvl="1" marL="381000" indent="-190500">
              <a:lnSpc>
                <a:spcPts val="2700"/>
              </a:lnSpc>
              <a:buSzPct val="100000"/>
              <a:buFont typeface="+mj-lt"/>
              <a:buAutoNum type="alphaLcPeriod" startAt="1"/>
            </a:pPr>
            <a:r>
              <a:rPr lang="en-US" sz="1400" b="0" dirty="0">
                <a:solidFill>
                  <a:srgbClr val="666666"/>
                </a:solidFill>
                <a:latin typeface="Varela" pitchFamily="34" charset="0"/>
                <a:ea typeface="Varela" pitchFamily="34" charset="-122"/>
                <a:cs typeface="Varela" pitchFamily="34" charset="-120"/>
              </a:rPr>
              <a:t>Diagramme de pert</a:t>
            </a:r>
            <a:endParaRPr lang="en-US" sz="1350" dirty="0"/>
          </a:p>
        </p:txBody>
      </p:sp>
      <p:sp>
        <p:nvSpPr>
          <p:cNvPr id="4" name="Text 1"/>
          <p:cNvSpPr/>
          <p:nvPr/>
        </p:nvSpPr>
        <p:spPr>
          <a:xfrm>
            <a:off x="476250" y="204237"/>
            <a:ext cx="45720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Sommaire</a:t>
            </a:r>
            <a:endParaRPr lang="en-US" sz="2625" dirty="0"/>
          </a:p>
        </p:txBody>
      </p:sp>
      <p:sp>
        <p:nvSpPr>
          <p:cNvPr id="5" name="Shape 2"/>
          <p:cNvSpPr/>
          <p:nvPr/>
        </p:nvSpPr>
        <p:spPr>
          <a:xfrm>
            <a:off x="477003" y="757044"/>
            <a:ext cx="8190224" cy="0"/>
          </a:xfrm>
          <a:prstGeom prst="line">
            <a:avLst/>
          </a:prstGeom>
          <a:solidFill>
            <a:srgbClr val="D2D2D2"/>
          </a:solidFill>
          <a:ln w="5292">
            <a:solidFill>
              <a:srgbClr val="D2D2D2"/>
            </a:solidFill>
            <a:prstDash val="solid"/>
            <a:headEnd type="none"/>
            <a:tailEnd type="none"/>
          </a:ln>
        </p:spPr>
      </p:sp>
      <p:sp>
        <p:nvSpPr>
          <p:cNvPr id="6" name="Text 3"/>
          <p:cNvSpPr/>
          <p:nvPr/>
        </p:nvSpPr>
        <p:spPr>
          <a:xfrm>
            <a:off x="4847035" y="895099"/>
            <a:ext cx="4572000" cy="1028700"/>
          </a:xfrm>
          <a:prstGeom prst="rect">
            <a:avLst/>
          </a:prstGeom>
          <a:noFill/>
          <a:ln/>
        </p:spPr>
        <p:txBody>
          <a:bodyPr wrap="square" lIns="0" tIns="0" rIns="0" bIns="0" rtlCol="0" anchor="t"/>
          <a:lstStyle/>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Les outils utilisés</a:t>
            </a:r>
            <a:endParaRPr lang="en-US" sz="1350" dirty="0"/>
          </a:p>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les interfaces de site web</a:t>
            </a:r>
            <a:endParaRPr lang="en-US" sz="1350" dirty="0"/>
          </a:p>
          <a:p>
            <a:pPr algn="l" marL="190500" indent="-190500">
              <a:lnSpc>
                <a:spcPts val="2700"/>
              </a:lnSpc>
              <a:buSzPct val="100000"/>
              <a:buFont typeface="+mj-lt"/>
              <a:buAutoNum type="arabicPeriod" startAt="1"/>
            </a:pPr>
            <a:r>
              <a:rPr lang="en-US" sz="1400" b="0" dirty="0">
                <a:solidFill>
                  <a:srgbClr val="666666"/>
                </a:solidFill>
                <a:latin typeface="Varela" pitchFamily="34" charset="0"/>
                <a:ea typeface="Varela" pitchFamily="34" charset="-122"/>
                <a:cs typeface="Varela" pitchFamily="34" charset="-120"/>
              </a:rPr>
              <a:t>Conclusion</a:t>
            </a:r>
            <a:endParaRPr lang="en-US" sz="135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477917"/>
            <a:ext cx="82296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Itroduction</a:t>
            </a:r>
            <a:endParaRPr lang="en-US" sz="2625" dirty="0"/>
          </a:p>
        </p:txBody>
      </p:sp>
      <p:sp>
        <p:nvSpPr>
          <p:cNvPr id="4" name="Text 1"/>
          <p:cNvSpPr/>
          <p:nvPr/>
        </p:nvSpPr>
        <p:spPr>
          <a:xfrm>
            <a:off x="476250" y="1016285"/>
            <a:ext cx="8229600" cy="411435"/>
          </a:xfrm>
          <a:prstGeom prst="rect">
            <a:avLst/>
          </a:prstGeom>
          <a:noFill/>
          <a:ln/>
        </p:spPr>
        <p:txBody>
          <a:bodyPr wrap="square" lIns="0" tIns="0" rIns="0" bIns="0" rtlCol="0" anchor="t"/>
          <a:lstStyle/>
          <a:p>
            <a:pPr algn="l">
              <a:lnSpc>
                <a:spcPts val="3240"/>
              </a:lnSpc>
            </a:pPr>
            <a:r>
              <a:rPr lang="en-US" sz="1800" b="0" dirty="0">
                <a:solidFill>
                  <a:srgbClr val="666666"/>
                </a:solidFill>
                <a:latin typeface="Varela" pitchFamily="34" charset="0"/>
                <a:ea typeface="Varela" pitchFamily="34" charset="-122"/>
                <a:cs typeface="Varela" pitchFamily="34" charset="-120"/>
              </a:rPr>
              <a:t>        Introduction de L'ensam(Rabat) : </a:t>
            </a:r>
            <a:endParaRPr lang="en-US" sz="1200" dirty="0"/>
          </a:p>
        </p:txBody>
      </p:sp>
      <p:sp>
        <p:nvSpPr>
          <p:cNvPr id="5" name="Text 2"/>
          <p:cNvSpPr/>
          <p:nvPr/>
        </p:nvSpPr>
        <p:spPr>
          <a:xfrm>
            <a:off x="632392" y="1778522"/>
            <a:ext cx="8229600" cy="1542976"/>
          </a:xfrm>
          <a:prstGeom prst="rect">
            <a:avLst/>
          </a:prstGeom>
          <a:noFill/>
          <a:ln/>
        </p:spPr>
        <p:txBody>
          <a:bodyPr wrap="square" lIns="0" tIns="0" rIns="0" bIns="0" rtlCol="0" anchor="t"/>
          <a:lstStyle/>
          <a:p>
            <a:pPr algn="l">
              <a:lnSpc>
                <a:spcPts val="2430"/>
              </a:lnSpc>
            </a:pPr>
            <a:r>
              <a:rPr lang="en-US" sz="1400" b="0" dirty="0">
                <a:solidFill>
                  <a:srgbClr val="666666"/>
                </a:solidFill>
                <a:latin typeface="Varela" pitchFamily="34" charset="0"/>
                <a:ea typeface="Varela" pitchFamily="34" charset="-122"/>
                <a:cs typeface="Varela" pitchFamily="34" charset="-120"/>
              </a:rPr>
              <a:t>L'ENSA Rabat, située dans la capitale du Maroc, est une institution d'enseignement supérieur prestigieuse, reconnue pour sa formation d'ingénieurs et de professionnels de haut niveau dans les domaines de la science, de la technologie, de l'ingénierie et de la gestion. Elle propose une variété de programmes éducatifs, de la formation initiale à la formation continue, dans le but de préparer les étudiants à relever les défis complexes du monde moderne.</a:t>
            </a:r>
            <a:endParaRPr lang="en-US" sz="13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477917"/>
            <a:ext cx="82296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Itroduction</a:t>
            </a:r>
            <a:endParaRPr lang="en-US" sz="2625" dirty="0"/>
          </a:p>
        </p:txBody>
      </p:sp>
      <p:sp>
        <p:nvSpPr>
          <p:cNvPr id="4" name="Text 1"/>
          <p:cNvSpPr/>
          <p:nvPr/>
        </p:nvSpPr>
        <p:spPr>
          <a:xfrm>
            <a:off x="476250" y="1016285"/>
            <a:ext cx="8229600" cy="411435"/>
          </a:xfrm>
          <a:prstGeom prst="rect">
            <a:avLst/>
          </a:prstGeom>
          <a:noFill/>
          <a:ln/>
        </p:spPr>
        <p:txBody>
          <a:bodyPr wrap="square" lIns="0" tIns="0" rIns="0" bIns="0" rtlCol="0" anchor="t"/>
          <a:lstStyle/>
          <a:p>
            <a:pPr algn="l">
              <a:lnSpc>
                <a:spcPts val="3240"/>
              </a:lnSpc>
            </a:pPr>
            <a:r>
              <a:rPr lang="en-US" sz="1800" b="0" dirty="0">
                <a:solidFill>
                  <a:srgbClr val="666666"/>
                </a:solidFill>
                <a:latin typeface="Varela" pitchFamily="34" charset="0"/>
                <a:ea typeface="Varela" pitchFamily="34" charset="-122"/>
                <a:cs typeface="Varela" pitchFamily="34" charset="-120"/>
              </a:rPr>
              <a:t>        Introduction de formation job in tech : </a:t>
            </a:r>
            <a:endParaRPr lang="en-US" sz="1200" dirty="0"/>
          </a:p>
        </p:txBody>
      </p:sp>
      <p:sp>
        <p:nvSpPr>
          <p:cNvPr id="5" name="Text 2"/>
          <p:cNvSpPr/>
          <p:nvPr/>
        </p:nvSpPr>
        <p:spPr>
          <a:xfrm>
            <a:off x="632392" y="1778522"/>
            <a:ext cx="8229600" cy="2777356"/>
          </a:xfrm>
          <a:prstGeom prst="rect">
            <a:avLst/>
          </a:prstGeom>
          <a:noFill/>
          <a:ln/>
        </p:spPr>
        <p:txBody>
          <a:bodyPr wrap="square" lIns="0" tIns="0" rIns="0" bIns="0" rtlCol="0" anchor="t"/>
          <a:lstStyle/>
          <a:p>
            <a:pPr algn="l">
              <a:lnSpc>
                <a:spcPts val="2430"/>
              </a:lnSpc>
            </a:pPr>
            <a:r>
              <a:rPr lang="en-US" sz="1400" b="0" dirty="0">
                <a:solidFill>
                  <a:srgbClr val="666666"/>
                </a:solidFill>
                <a:latin typeface="Varela" pitchFamily="34" charset="0"/>
                <a:ea typeface="Varela" pitchFamily="34" charset="-122"/>
                <a:cs typeface="Varela" pitchFamily="34" charset="-120"/>
              </a:rPr>
              <a:t>JobInTech est un label de formation spécialisé dans le reskilling et l'upskilling, visant à créer un vivier étendu de talents 'Job-Ready' pour le secteur en pleine expansion des Technologies Digitales. Notre mission est de mettre en avant des opportunités pour les jeunes en développant leur employabilité à travers des formations innovantes, inclusives et entièrement gratuites. Nous plaçons les participants au cœur de l'écosystème national du secteur IT en leur fournissant les compétences nécessaires pour réussir sur le marché du travail numérique. Dans cette introduction, nous explorerons la vision, les valeurs et l'engagement de JobInTech envers la formation et le développement de talents prêts à relever les défis passionnants du monde numérique.</a:t>
            </a:r>
            <a:endParaRPr lang="en-US" sz="13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477917"/>
            <a:ext cx="82296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Itroduction</a:t>
            </a:r>
            <a:endParaRPr lang="en-US" sz="2625" dirty="0"/>
          </a:p>
        </p:txBody>
      </p:sp>
      <p:sp>
        <p:nvSpPr>
          <p:cNvPr id="4" name="Text 1"/>
          <p:cNvSpPr/>
          <p:nvPr/>
        </p:nvSpPr>
        <p:spPr>
          <a:xfrm>
            <a:off x="476250" y="1016285"/>
            <a:ext cx="8229600" cy="411435"/>
          </a:xfrm>
          <a:prstGeom prst="rect">
            <a:avLst/>
          </a:prstGeom>
          <a:noFill/>
          <a:ln/>
        </p:spPr>
        <p:txBody>
          <a:bodyPr wrap="square" lIns="0" tIns="0" rIns="0" bIns="0" rtlCol="0" anchor="t"/>
          <a:lstStyle/>
          <a:p>
            <a:pPr algn="l">
              <a:lnSpc>
                <a:spcPts val="3240"/>
              </a:lnSpc>
            </a:pPr>
            <a:r>
              <a:rPr lang="en-US" sz="1800" b="0" dirty="0">
                <a:solidFill>
                  <a:srgbClr val="666666"/>
                </a:solidFill>
                <a:latin typeface="Varela" pitchFamily="34" charset="0"/>
                <a:ea typeface="Varela" pitchFamily="34" charset="-122"/>
                <a:cs typeface="Varela" pitchFamily="34" charset="-120"/>
              </a:rPr>
              <a:t>        Introduction de notre projet de stage : </a:t>
            </a:r>
            <a:endParaRPr lang="en-US" sz="1200" dirty="0"/>
          </a:p>
        </p:txBody>
      </p:sp>
      <p:sp>
        <p:nvSpPr>
          <p:cNvPr id="5" name="Text 2"/>
          <p:cNvSpPr/>
          <p:nvPr/>
        </p:nvSpPr>
        <p:spPr>
          <a:xfrm>
            <a:off x="632392" y="1585739"/>
            <a:ext cx="8229600" cy="3085951"/>
          </a:xfrm>
          <a:prstGeom prst="rect">
            <a:avLst/>
          </a:prstGeom>
          <a:noFill/>
          <a:ln/>
        </p:spPr>
        <p:txBody>
          <a:bodyPr wrap="square" lIns="0" tIns="0" rIns="0" bIns="0" rtlCol="0" anchor="t"/>
          <a:lstStyle/>
          <a:p>
            <a:pPr algn="l">
              <a:lnSpc>
                <a:spcPts val="2430"/>
              </a:lnSpc>
            </a:pPr>
            <a:r>
              <a:rPr lang="en-US" sz="1400" b="0" dirty="0">
                <a:solidFill>
                  <a:srgbClr val="666666"/>
                </a:solidFill>
                <a:latin typeface="Varela" pitchFamily="34" charset="0"/>
                <a:ea typeface="Varela" pitchFamily="34" charset="-122"/>
                <a:cs typeface="Varela" pitchFamily="34" charset="-120"/>
              </a:rPr>
              <a:t>Dans l'ère actuelle de la révolution numérique, nous répondons à la demande croissante de professionnels qualifiés en technologie en lançant un projet ambitieux : la création d'un site web pour la Formation Job in Tech de l'ENSAM. Cette plateforme dynamique permettra aux apprenants, novices ou experts, de s'inscrire aisément à notre programme de pointe en technologie. Notre objectif est de fournir des compétences essentielles, de favoriser la créativité, et d'encourager la pensée critique pour prospérer dans le monde technologique en constante évolution. Cette initiative embrasse pleinement le potentiel de la technologie pour l'éducation, en favorisant l'accessibilité et en offrant une expérience d'apprentissage immersive. C'est l'opportunité pour vous de préparer une carrière prometteuse dans un secteur en pleine expansion, et nous sommes là pour vous accompagner dans cette aventure.</a:t>
            </a:r>
            <a:endParaRPr lang="en-US" sz="13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567" y="1279883"/>
            <a:ext cx="4572000" cy="2590354"/>
          </a:xfrm>
          <a:prstGeom prst="rect">
            <a:avLst/>
          </a:prstGeom>
          <a:noFill/>
          <a:ln/>
        </p:spPr>
        <p:txBody>
          <a:bodyPr wrap="square" lIns="0" tIns="0" rIns="0" bIns="0" rtlCol="0" anchor="b"/>
          <a:lstStyle/>
          <a:p>
            <a:pPr algn="l">
              <a:lnSpc>
                <a:spcPts val="2040"/>
              </a:lnSpc>
            </a:pPr>
            <a:r>
              <a:rPr lang="en-US" sz="1200" b="0" dirty="0">
                <a:solidFill>
                  <a:srgbClr val="666666"/>
                </a:solidFill>
                <a:latin typeface="Varela" pitchFamily="34" charset="0"/>
                <a:ea typeface="Varela" pitchFamily="34" charset="-122"/>
                <a:cs typeface="Varela" pitchFamily="34" charset="-120"/>
              </a:rPr>
              <a:t>notre formation spécialisée, se distingue par sa focalisation sur les outils incontournables du monde du travail dans le domaine des Technologies Digitales. Tout au long de notre programme, nous mettons l'accent sur les outils les plus utilisés, offrant aux participants une expérience pratique et immersive. Ces outils essentiels sont présentés de manière approfondie, intégrés dans nos modules de formation interactifs, et préparent nos apprenants à exceller sur le marché du travail numérique en constante évolution</a:t>
            </a:r>
            <a:endParaRPr lang="en-US" sz="1200" dirty="0"/>
          </a:p>
        </p:txBody>
      </p:sp>
      <p:sp>
        <p:nvSpPr>
          <p:cNvPr id="4" name="Text 1"/>
          <p:cNvSpPr/>
          <p:nvPr/>
        </p:nvSpPr>
        <p:spPr>
          <a:xfrm>
            <a:off x="476567" y="344542"/>
            <a:ext cx="45720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Programme de formation :</a:t>
            </a:r>
            <a:endParaRPr lang="en-US" sz="2625" dirty="0"/>
          </a:p>
        </p:txBody>
      </p:sp>
      <p:pic>
        <p:nvPicPr>
          <p:cNvPr id="5" name="Image 0" descr="https://pitch-assets-ccb95893-de3f-4266-973c-20049231b248.s3.eu-west-1.amazonaws.com/44a0db16-2d94-459f-8f86-c3d3e52ea76d?pitch-bytes=14390&amp;pitch-content-type=image%2Fpng">    </p:cNvPr>
          <p:cNvPicPr>
            <a:picLocks noChangeAspect="1"/>
          </p:cNvPicPr>
          <p:nvPr/>
        </p:nvPicPr>
        <p:blipFill>
          <a:blip r:embed="rId1"/>
          <a:srcRect l="0" r="7147" t="0" b="0"/>
          <a:stretch/>
        </p:blipFill>
        <p:spPr>
          <a:xfrm>
            <a:off x="5648460" y="1435547"/>
            <a:ext cx="2689170" cy="3457505"/>
          </a:xfrm>
          <a:prstGeom prst="rect">
            <a:avLst/>
          </a:prstGeom>
        </p:spPr>
      </p:pic>
      <p:pic>
        <p:nvPicPr>
          <p:cNvPr id="6" name="Image 1" descr="https://pitch-assets-ccb95893-de3f-4266-973c-20049231b248.s3.eu-west-1.amazonaws.com/a52dd5b9-a08c-4b7e-a89f-df6a6afe478b?pitch-bytes=9781&amp;pitch-content-type=image%2Fpng">    </p:cNvPr>
          <p:cNvPicPr>
            <a:picLocks noChangeAspect="1"/>
          </p:cNvPicPr>
          <p:nvPr/>
        </p:nvPicPr>
        <p:blipFill>
          <a:blip r:embed="rId2"/>
          <a:srcRect l="0" r="0" t="0" b="0"/>
          <a:stretch/>
        </p:blipFill>
        <p:spPr>
          <a:xfrm>
            <a:off x="5152984" y="239870"/>
            <a:ext cx="3991432" cy="1197430"/>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567" y="332493"/>
            <a:ext cx="4572000" cy="433388"/>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Programme de formation :</a:t>
            </a:r>
            <a:endParaRPr lang="en-US" sz="2625" dirty="0"/>
          </a:p>
        </p:txBody>
      </p:sp>
      <p:sp>
        <p:nvSpPr>
          <p:cNvPr id="4" name="Text 1"/>
          <p:cNvSpPr/>
          <p:nvPr/>
        </p:nvSpPr>
        <p:spPr>
          <a:xfrm>
            <a:off x="994354" y="918881"/>
            <a:ext cx="36576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    Development front end</a:t>
            </a:r>
            <a:endParaRPr lang="en-US" sz="2400" dirty="0"/>
          </a:p>
        </p:txBody>
      </p:sp>
      <p:sp>
        <p:nvSpPr>
          <p:cNvPr id="5" name="Text 2"/>
          <p:cNvSpPr/>
          <p:nvPr/>
        </p:nvSpPr>
        <p:spPr>
          <a:xfrm>
            <a:off x="1789582" y="1443029"/>
            <a:ext cx="5486400" cy="3394546"/>
          </a:xfrm>
          <a:prstGeom prst="rect">
            <a:avLst/>
          </a:prstGeom>
          <a:noFill/>
          <a:ln/>
        </p:spPr>
        <p:txBody>
          <a:bodyPr wrap="square" lIns="0" tIns="0" rIns="0" bIns="0" rtlCol="0" anchor="t"/>
          <a:lstStyle/>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Les concepts de la programmation</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HTML5</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CSS</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L’essentiel de JavaScript</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JQuery</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Créer une page web interactive avec HTML5 et CSS</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Bootstrap</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Le design web responsif</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JS</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Angular</a:t>
            </a:r>
            <a:endParaRPr lang="en-US" sz="1350" dirty="0"/>
          </a:p>
          <a:p>
            <a:pPr algn="l" marL="190500" indent="-190500">
              <a:lnSpc>
                <a:spcPts val="2430"/>
              </a:lnSpc>
              <a:buSzPct val="100000"/>
              <a:buChar char="•"/>
            </a:pPr>
            <a:r>
              <a:rPr lang="en-US" sz="1400" b="0" dirty="0">
                <a:solidFill>
                  <a:srgbClr val="666666"/>
                </a:solidFill>
                <a:latin typeface="Varela" pitchFamily="34" charset="0"/>
                <a:ea typeface="Varela" pitchFamily="34" charset="-122"/>
                <a:cs typeface="Varela" pitchFamily="34" charset="-120"/>
              </a:rPr>
              <a:t>React</a:t>
            </a:r>
            <a:endParaRPr lang="en-US" sz="13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567" y="332493"/>
            <a:ext cx="45720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Programme de formation :</a:t>
            </a:r>
            <a:endParaRPr lang="en-US" sz="2625" dirty="0"/>
          </a:p>
        </p:txBody>
      </p:sp>
      <p:sp>
        <p:nvSpPr>
          <p:cNvPr id="4" name="Text 1"/>
          <p:cNvSpPr/>
          <p:nvPr/>
        </p:nvSpPr>
        <p:spPr>
          <a:xfrm>
            <a:off x="994354" y="918881"/>
            <a:ext cx="36576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    Development back end</a:t>
            </a:r>
            <a:endParaRPr lang="en-US" sz="2400" dirty="0"/>
          </a:p>
        </p:txBody>
      </p:sp>
      <p:sp>
        <p:nvSpPr>
          <p:cNvPr id="5" name="Text 2"/>
          <p:cNvSpPr/>
          <p:nvPr/>
        </p:nvSpPr>
        <p:spPr>
          <a:xfrm>
            <a:off x="2018512" y="1611714"/>
            <a:ext cx="5486400" cy="2880047"/>
          </a:xfrm>
          <a:prstGeom prst="rect">
            <a:avLst/>
          </a:prstGeom>
          <a:noFill/>
          <a:ln/>
        </p:spPr>
        <p:txBody>
          <a:bodyPr wrap="square" lIns="0" tIns="0" rIns="0" bIns="0" rtlCol="0" anchor="t"/>
          <a:lstStyle/>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PHP initiation</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MySQL</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Serveur Web</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PHP avancé</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PHP orienté objet</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Symfony</a:t>
            </a:r>
            <a:endParaRPr lang="en-US" sz="1800" dirty="0"/>
          </a:p>
          <a:p>
            <a:pPr algn="l" marL="190500" indent="-190500">
              <a:lnSpc>
                <a:spcPts val="3240"/>
              </a:lnSpc>
              <a:buSzPct val="100000"/>
              <a:buChar char="•"/>
            </a:pPr>
            <a:r>
              <a:rPr lang="en-US" sz="1800" b="0" dirty="0">
                <a:solidFill>
                  <a:srgbClr val="666666"/>
                </a:solidFill>
                <a:latin typeface="Varela" pitchFamily="34" charset="0"/>
                <a:ea typeface="Varela" pitchFamily="34" charset="-122"/>
                <a:cs typeface="Varela" pitchFamily="34" charset="-120"/>
              </a:rPr>
              <a:t>WordPress</a:t>
            </a:r>
            <a:endParaRPr lang="en-US" sz="180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567" y="332493"/>
            <a:ext cx="4572000" cy="433387"/>
          </a:xfrm>
          <a:prstGeom prst="rect">
            <a:avLst/>
          </a:prstGeom>
          <a:noFill/>
          <a:ln/>
        </p:spPr>
        <p:txBody>
          <a:bodyPr wrap="square" lIns="0" tIns="0" rIns="0" bIns="0" rtlCol="0" anchor="t"/>
          <a:lstStyle/>
          <a:p>
            <a:pPr algn="l">
              <a:lnSpc>
                <a:spcPts val="3413"/>
              </a:lnSpc>
            </a:pPr>
            <a:r>
              <a:rPr lang="en-US" sz="2600" b="0" spc="-24" kern="0" dirty="0">
                <a:solidFill>
                  <a:srgbClr val="111111"/>
                </a:solidFill>
                <a:latin typeface="Varela" pitchFamily="34" charset="0"/>
                <a:ea typeface="Varela" pitchFamily="34" charset="-122"/>
                <a:cs typeface="Varela" pitchFamily="34" charset="-120"/>
              </a:rPr>
              <a:t>Programme de formation :</a:t>
            </a:r>
            <a:endParaRPr lang="en-US" sz="2625" dirty="0"/>
          </a:p>
        </p:txBody>
      </p:sp>
      <p:sp>
        <p:nvSpPr>
          <p:cNvPr id="4" name="Text 1"/>
          <p:cNvSpPr/>
          <p:nvPr/>
        </p:nvSpPr>
        <p:spPr>
          <a:xfrm>
            <a:off x="1030500" y="762245"/>
            <a:ext cx="4572000" cy="396180"/>
          </a:xfrm>
          <a:prstGeom prst="rect">
            <a:avLst/>
          </a:prstGeom>
          <a:noFill/>
          <a:ln/>
        </p:spPr>
        <p:txBody>
          <a:bodyPr wrap="none" lIns="0" tIns="0" rIns="0" bIns="0" rtlCol="0" anchor="t">
            <a:spAutoFit/>
          </a:bodyPr>
          <a:lstStyle/>
          <a:p>
            <a:pPr algn="l">
              <a:lnSpc>
                <a:spcPts val="3120"/>
              </a:lnSpc>
            </a:pPr>
            <a:r>
              <a:rPr lang="en-US" sz="2400" b="0" spc="-24" kern="0" dirty="0">
                <a:solidFill>
                  <a:srgbClr val="666666"/>
                </a:solidFill>
                <a:latin typeface="Varela" pitchFamily="34" charset="0"/>
                <a:ea typeface="Varela" pitchFamily="34" charset="-122"/>
                <a:cs typeface="Varela" pitchFamily="34" charset="-120"/>
              </a:rPr>
              <a:t>Certification Cisco CCNA v7​</a:t>
            </a:r>
            <a:endParaRPr lang="en-US" sz="2400" dirty="0"/>
          </a:p>
        </p:txBody>
      </p:sp>
      <p:sp>
        <p:nvSpPr>
          <p:cNvPr id="5" name="Text 2"/>
          <p:cNvSpPr/>
          <p:nvPr/>
        </p:nvSpPr>
        <p:spPr>
          <a:xfrm>
            <a:off x="319614" y="1310491"/>
            <a:ext cx="4572000" cy="3599780"/>
          </a:xfrm>
          <a:prstGeom prst="rect">
            <a:avLst/>
          </a:prstGeom>
          <a:noFill/>
          <a:ln/>
        </p:spPr>
        <p:txBody>
          <a:bodyPr wrap="square" lIns="0" tIns="0" rIns="0" bIns="0" rtlCol="0" anchor="t"/>
          <a:lstStyle/>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Représentation d’un réseau</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Recherche d’offres d’emploi dans le secteur des technologies de l’informatique et des réseaux</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Navigation dans l’IOS en utilisant Putty pour la connectivité des consoles.</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Mise en œuvre de la connectivité de base</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Configuration des paramètres de base des commutateurs et des périphériques finaux</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Normes utilisées en réseaux</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Examen des modèles TCP/IP et OSI en action</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Installation de Wireshark</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Utilisation de Wireshark pour voir le trafic réseau</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Connexion d’un LAN filaire et d’un LAN sans fil</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Affichage des informations des cartes réseau sans fil et filaires</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Exploration et connections de la couche physique</a:t>
            </a:r>
            <a:endParaRPr lang="en-US" sz="1050" dirty="0"/>
          </a:p>
        </p:txBody>
      </p:sp>
      <p:sp>
        <p:nvSpPr>
          <p:cNvPr id="6" name="Text 3"/>
          <p:cNvSpPr/>
          <p:nvPr/>
        </p:nvSpPr>
        <p:spPr>
          <a:xfrm>
            <a:off x="4702567" y="1307638"/>
            <a:ext cx="4572000" cy="4319736"/>
          </a:xfrm>
          <a:prstGeom prst="rect">
            <a:avLst/>
          </a:prstGeom>
          <a:noFill/>
          <a:ln/>
        </p:spPr>
        <p:txBody>
          <a:bodyPr wrap="square" lIns="0" tIns="0" rIns="0" bIns="0" rtlCol="0" anchor="t"/>
          <a:lstStyle/>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Utilisation de Wireshark pour examiner les trames Ethernet</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Affichage des adresses MAC des périphériques réseau</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Affichage de la table d’adresses MAC d’un commutateur</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Identification des adresses MAC et IP</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Observation de la table ARP</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Découverte de voisins IPv6 (ND)</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Connexion d’un routeur à un réseau local</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Configuration des paramètres de base d’un périphérique réseau</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Création d’un réseau avec un routeur et un commutateur</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Calcul des sous-réseaux IPv4</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Scénario de segmentation en sous-réseaux</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Conception et mise en œuvre un système d’adressage VLSM</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 Identification des adresses IPv6</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Mise en œuvre d’un schéma d’adressage IPv6 divisé en sous-réseaux</a:t>
            </a:r>
            <a:endParaRPr lang="en-US" sz="1050" dirty="0"/>
          </a:p>
          <a:p>
            <a:pPr algn="l" marL="190500" indent="-190500">
              <a:lnSpc>
                <a:spcPts val="1890"/>
              </a:lnSpc>
              <a:buSzPct val="100000"/>
              <a:buChar char="•"/>
            </a:pPr>
            <a:r>
              <a:rPr lang="en-US" sz="1100" b="0" dirty="0">
                <a:solidFill>
                  <a:srgbClr val="666666"/>
                </a:solidFill>
                <a:latin typeface="Varela" pitchFamily="34" charset="0"/>
                <a:ea typeface="Varela" pitchFamily="34" charset="-122"/>
                <a:cs typeface="Varela" pitchFamily="34" charset="-120"/>
              </a:rPr>
              <a:t>Configuration des adresses IPv6 sur des périphériques réseau</a:t>
            </a:r>
            <a:endParaRPr lang="en-US" sz="1050" dirty="0"/>
          </a:p>
          <a:p>
            <a:pPr algn="l">
              <a:lnSpc>
                <a:spcPts val="1890"/>
              </a:lnSpc>
            </a:pPr>
            <a:endParaRPr lang="en-US" sz="1050" dirty="0"/>
          </a:p>
          <a:p>
            <a:pPr algn="l">
              <a:lnSpc>
                <a:spcPts val="1890"/>
              </a:lnSpc>
            </a:pPr>
            <a:r>
              <a:rPr lang="en-US" sz="1100" b="0" dirty="0">
                <a:solidFill>
                  <a:srgbClr val="666666"/>
                </a:solidFill>
                <a:latin typeface="Varela" pitchFamily="34" charset="0"/>
                <a:ea typeface="Varela" pitchFamily="34" charset="-122"/>
                <a:cs typeface="Varela" pitchFamily="34" charset="-120"/>
              </a:rPr>
              <a:t>​</a:t>
            </a:r>
            <a:endParaRPr lang="en-US" sz="105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 projet de stage</dc:title>
  <dc:subject>PptxGenJS Presentation</dc:subject>
  <dc:creator>Pitch Software GmbH</dc:creator>
  <cp:lastModifiedBy>Pitch Software GmbH</cp:lastModifiedBy>
  <cp:revision>1</cp:revision>
  <dcterms:created xsi:type="dcterms:W3CDTF">2023-10-20T17:56:13Z</dcterms:created>
  <dcterms:modified xsi:type="dcterms:W3CDTF">2023-10-20T17:56:13Z</dcterms:modified>
</cp:coreProperties>
</file>